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80" r:id="rId3"/>
    <p:sldId id="257" r:id="rId4"/>
    <p:sldId id="317" r:id="rId5"/>
    <p:sldId id="314" r:id="rId6"/>
    <p:sldId id="319" r:id="rId7"/>
    <p:sldId id="277" r:id="rId8"/>
    <p:sldId id="279" r:id="rId9"/>
    <p:sldId id="258" r:id="rId10"/>
    <p:sldId id="321" r:id="rId11"/>
    <p:sldId id="274" r:id="rId12"/>
    <p:sldId id="275" r:id="rId13"/>
    <p:sldId id="320" r:id="rId14"/>
    <p:sldId id="276" r:id="rId15"/>
    <p:sldId id="281" r:id="rId16"/>
    <p:sldId id="282" r:id="rId17"/>
    <p:sldId id="283" r:id="rId18"/>
    <p:sldId id="322" r:id="rId19"/>
    <p:sldId id="323" r:id="rId20"/>
    <p:sldId id="329" r:id="rId21"/>
    <p:sldId id="326" r:id="rId22"/>
    <p:sldId id="328" r:id="rId23"/>
    <p:sldId id="330" r:id="rId24"/>
    <p:sldId id="324" r:id="rId25"/>
    <p:sldId id="312" r:id="rId26"/>
    <p:sldId id="313" r:id="rId27"/>
    <p:sldId id="284" r:id="rId28"/>
    <p:sldId id="287" r:id="rId29"/>
    <p:sldId id="288" r:id="rId30"/>
    <p:sldId id="289" r:id="rId31"/>
    <p:sldId id="290" r:id="rId32"/>
    <p:sldId id="286" r:id="rId33"/>
    <p:sldId id="291" r:id="rId34"/>
    <p:sldId id="292" r:id="rId35"/>
    <p:sldId id="293" r:id="rId36"/>
    <p:sldId id="294" r:id="rId37"/>
    <p:sldId id="295" r:id="rId38"/>
    <p:sldId id="297" r:id="rId39"/>
    <p:sldId id="298" r:id="rId40"/>
    <p:sldId id="299" r:id="rId41"/>
    <p:sldId id="300" r:id="rId42"/>
    <p:sldId id="296" r:id="rId43"/>
    <p:sldId id="301" r:id="rId44"/>
    <p:sldId id="302" r:id="rId45"/>
    <p:sldId id="303" r:id="rId46"/>
    <p:sldId id="304" r:id="rId47"/>
    <p:sldId id="305" r:id="rId48"/>
    <p:sldId id="315" r:id="rId49"/>
    <p:sldId id="308" r:id="rId50"/>
    <p:sldId id="307" r:id="rId51"/>
    <p:sldId id="309" r:id="rId52"/>
    <p:sldId id="259" r:id="rId53"/>
    <p:sldId id="260" r:id="rId54"/>
    <p:sldId id="261" r:id="rId55"/>
    <p:sldId id="262" r:id="rId56"/>
    <p:sldId id="264" r:id="rId57"/>
    <p:sldId id="263" r:id="rId58"/>
    <p:sldId id="265" r:id="rId59"/>
    <p:sldId id="316" r:id="rId6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-1944" y="-2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53209C5-6305-4E5E-AA4F-F31C775F1FEF}" type="datetimeFigureOut">
              <a:rPr lang="zh-CN" altLang="en-US" smtClean="0"/>
              <a:pPr/>
              <a:t>2016/10/27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6C1671F-680F-48E0-84B0-B7E71EB0357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53209C5-6305-4E5E-AA4F-F31C775F1FEF}" type="datetimeFigureOut">
              <a:rPr lang="zh-CN" altLang="en-US" smtClean="0"/>
              <a:pPr/>
              <a:t>2016/10/27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C1671F-680F-48E0-84B0-B7E71EB0357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53209C5-6305-4E5E-AA4F-F31C775F1FEF}" type="datetimeFigureOut">
              <a:rPr lang="zh-CN" altLang="en-US" smtClean="0"/>
              <a:pPr/>
              <a:t>2016/10/27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C1671F-680F-48E0-84B0-B7E71EB0357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53209C5-6305-4E5E-AA4F-F31C775F1FEF}" type="datetimeFigureOut">
              <a:rPr lang="zh-CN" altLang="en-US" smtClean="0"/>
              <a:pPr/>
              <a:t>2016/10/27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C1671F-680F-48E0-84B0-B7E71EB0357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53209C5-6305-4E5E-AA4F-F31C775F1FEF}" type="datetimeFigureOut">
              <a:rPr lang="zh-CN" altLang="en-US" smtClean="0"/>
              <a:pPr/>
              <a:t>2016/10/27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C1671F-680F-48E0-84B0-B7E71EB0357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53209C5-6305-4E5E-AA4F-F31C775F1FEF}" type="datetimeFigureOut">
              <a:rPr lang="zh-CN" altLang="en-US" smtClean="0"/>
              <a:pPr/>
              <a:t>2016/10/27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C1671F-680F-48E0-84B0-B7E71EB0357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53209C5-6305-4E5E-AA4F-F31C775F1FEF}" type="datetimeFigureOut">
              <a:rPr lang="zh-CN" altLang="en-US" smtClean="0"/>
              <a:pPr/>
              <a:t>2016/10/27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C1671F-680F-48E0-84B0-B7E71EB0357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53209C5-6305-4E5E-AA4F-F31C775F1FEF}" type="datetimeFigureOut">
              <a:rPr lang="zh-CN" altLang="en-US" smtClean="0"/>
              <a:pPr/>
              <a:t>2016/10/27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C1671F-680F-48E0-84B0-B7E71EB0357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53209C5-6305-4E5E-AA4F-F31C775F1FEF}" type="datetimeFigureOut">
              <a:rPr lang="zh-CN" altLang="en-US" smtClean="0"/>
              <a:pPr/>
              <a:t>2016/10/27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C1671F-680F-48E0-84B0-B7E71EB0357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453209C5-6305-4E5E-AA4F-F31C775F1FEF}" type="datetimeFigureOut">
              <a:rPr lang="zh-CN" altLang="en-US" smtClean="0"/>
              <a:pPr/>
              <a:t>2016/10/27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C1671F-680F-48E0-84B0-B7E71EB0357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53209C5-6305-4E5E-AA4F-F31C775F1FEF}" type="datetimeFigureOut">
              <a:rPr lang="zh-CN" altLang="en-US" smtClean="0"/>
              <a:pPr/>
              <a:t>2016/10/27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6C1671F-680F-48E0-84B0-B7E71EB0357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453209C5-6305-4E5E-AA4F-F31C775F1FEF}" type="datetimeFigureOut">
              <a:rPr lang="zh-CN" altLang="en-US" smtClean="0"/>
              <a:pPr/>
              <a:t>2016/10/27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6C1671F-680F-48E0-84B0-B7E71EB0357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jobbole.com/18513/" TargetMode="External"/><Relationship Id="rId2" Type="http://schemas.openxmlformats.org/officeDocument/2006/relationships/hyperlink" Target="http://blog.jobbole.com/52770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blogs.com/aaronjs/p/3279314.html" TargetMode="External"/><Relationship Id="rId2" Type="http://schemas.openxmlformats.org/officeDocument/2006/relationships/hyperlink" Target="http://www.cnblogs.com/coco1s/p/5261646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jQuery</a:t>
            </a:r>
            <a:r>
              <a:rPr lang="zh-CN" altLang="en-US" dirty="0" smtClean="0"/>
              <a:t>源码鉴赏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张斌</a:t>
            </a:r>
            <a:endParaRPr lang="en-US" altLang="zh-CN" dirty="0" smtClean="0"/>
          </a:p>
          <a:p>
            <a:r>
              <a:rPr lang="en-US" altLang="zh-CN" dirty="0" smtClean="0"/>
              <a:t>2016-10-21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286256"/>
            <a:ext cx="8229600" cy="183990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工厂模式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入口模块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1214422"/>
            <a:ext cx="5972175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139865"/>
            <a:ext cx="6929454" cy="5718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Fn.init</a:t>
            </a:r>
            <a:endParaRPr lang="zh-CN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500042"/>
            <a:ext cx="56007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string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171562"/>
            <a:ext cx="7708780" cy="568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Fn.init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488" y="176214"/>
            <a:ext cx="493395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488" y="2366984"/>
            <a:ext cx="485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52706" y="3248048"/>
            <a:ext cx="483870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$.</a:t>
            </a:r>
            <a:r>
              <a:rPr lang="en-US" altLang="zh-CN" dirty="0" err="1" smtClean="0"/>
              <a:t>makeArray</a:t>
            </a:r>
            <a:r>
              <a:rPr lang="en-US" altLang="zh-CN" dirty="0" smtClean="0"/>
              <a:t>-$.merge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28863" y="1604963"/>
            <a:ext cx="4486275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59403" y="1123128"/>
            <a:ext cx="5084597" cy="5734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$.</a:t>
            </a:r>
            <a:r>
              <a:rPr lang="en-US" altLang="zh-CN" dirty="0" err="1" smtClean="0"/>
              <a:t>buildFragment</a:t>
            </a:r>
            <a:r>
              <a:rPr lang="en-US" altLang="zh-CN" dirty="0" smtClean="0"/>
              <a:t>-$.clean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43504" y="6572272"/>
            <a:ext cx="1000132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57298"/>
            <a:ext cx="426720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143644"/>
            <a:ext cx="142875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wrapMap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3488" y="1514475"/>
            <a:ext cx="667702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$.</a:t>
            </a:r>
            <a:r>
              <a:rPr lang="en-US" altLang="zh-CN" dirty="0" err="1" smtClean="0"/>
              <a:t>prototype.find</a:t>
            </a:r>
            <a:r>
              <a:rPr lang="en-US" altLang="zh-CN" dirty="0" smtClean="0"/>
              <a:t>-Sizzle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500042"/>
            <a:ext cx="18573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1258158"/>
            <a:ext cx="6181741" cy="5599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$.</a:t>
            </a:r>
            <a:r>
              <a:rPr lang="en-US" altLang="zh-CN" dirty="0" err="1" smtClean="0"/>
              <a:t>prototype.find</a:t>
            </a:r>
            <a:r>
              <a:rPr lang="en-US" altLang="zh-CN" dirty="0" smtClean="0"/>
              <a:t>-Sizzle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225021"/>
            <a:ext cx="8109397" cy="563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$.</a:t>
            </a:r>
            <a:r>
              <a:rPr lang="en-US" altLang="zh-CN" dirty="0" err="1" smtClean="0"/>
              <a:t>prototype.find</a:t>
            </a:r>
            <a:r>
              <a:rPr lang="en-US" altLang="zh-CN" dirty="0" smtClean="0"/>
              <a:t>-Sizzle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057275"/>
            <a:ext cx="7953375" cy="580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498" y="857256"/>
            <a:ext cx="9221968" cy="4929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$.</a:t>
            </a:r>
            <a:r>
              <a:rPr lang="en-US" altLang="zh-CN" dirty="0" err="1" smtClean="0"/>
              <a:t>prototype.find</a:t>
            </a:r>
            <a:r>
              <a:rPr lang="en-US" altLang="zh-CN" dirty="0" smtClean="0"/>
              <a:t>-Sizzle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6" y="1928802"/>
            <a:ext cx="4381500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Sizzle-</a:t>
            </a:r>
            <a:r>
              <a:rPr lang="en-US" dirty="0" smtClean="0"/>
              <a:t> </a:t>
            </a:r>
            <a:r>
              <a:rPr lang="en-US" dirty="0" err="1" smtClean="0"/>
              <a:t>chunker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305050" y="247669"/>
            <a:ext cx="4533900" cy="725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68930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19675" y="0"/>
            <a:ext cx="412432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0787" y="4624392"/>
            <a:ext cx="2973213" cy="2233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矩形 13"/>
          <p:cNvSpPr/>
          <p:nvPr/>
        </p:nvSpPr>
        <p:spPr>
          <a:xfrm>
            <a:off x="3000364" y="6488668"/>
            <a:ext cx="2786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</a:t>
            </a:r>
            <a:r>
              <a:rPr lang="en-US" altLang="zh-CN" dirty="0" smtClean="0"/>
              <a:t>regexper.com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5729"/>
            <a:ext cx="2301220" cy="1432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285728"/>
            <a:ext cx="2214578" cy="145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2207" y="0"/>
            <a:ext cx="4191793" cy="156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714488"/>
            <a:ext cx="9144000" cy="2023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3786190"/>
            <a:ext cx="2429900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393343" y="3714752"/>
            <a:ext cx="6750657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" y="5271735"/>
            <a:ext cx="2928925" cy="158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928926" y="5313088"/>
            <a:ext cx="6215074" cy="154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0" y="0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Expr.match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00042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id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071670" y="571480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class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00628" y="357166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name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42844" y="2214554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attr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392906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tag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571736" y="3786190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child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71538" y="535782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pos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85984" y="52863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pseudo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$.</a:t>
            </a:r>
            <a:r>
              <a:rPr lang="en-US" altLang="zh-CN" dirty="0" err="1" smtClean="0"/>
              <a:t>prototype.find</a:t>
            </a:r>
            <a:r>
              <a:rPr lang="en-US" altLang="zh-CN" dirty="0" smtClean="0"/>
              <a:t>-Sizzle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9" y="1136696"/>
            <a:ext cx="4429156" cy="5721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</a:t>
            </a:r>
            <a:endParaRPr lang="zh-CN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92376" y="1214422"/>
            <a:ext cx="6651623" cy="5643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3071802" y="1571612"/>
            <a:ext cx="185738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714744" y="4214818"/>
            <a:ext cx="185738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57158" y="1857364"/>
            <a:ext cx="1991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 smtClean="0"/>
              <a:t>解释器模式，</a:t>
            </a:r>
            <a:r>
              <a:rPr lang="en-US" altLang="zh-CN" i="1" dirty="0" smtClean="0"/>
              <a:t>DSL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Expr</a:t>
            </a:r>
            <a:endParaRPr lang="zh-CN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1142984"/>
            <a:ext cx="5625370" cy="571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属性</a:t>
            </a:r>
            <a:r>
              <a:rPr lang="en-US" altLang="zh-CN" dirty="0" smtClean="0"/>
              <a:t>-$().</a:t>
            </a:r>
            <a:r>
              <a:rPr lang="en-US" altLang="zh-CN" dirty="0" err="1" smtClean="0"/>
              <a:t>attr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prop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1928802"/>
            <a:ext cx="60198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52575" y="2947988"/>
            <a:ext cx="603885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access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7396" y="0"/>
            <a:ext cx="5406604" cy="693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5072066" y="6500834"/>
            <a:ext cx="150019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00628" y="3786190"/>
            <a:ext cx="3714776" cy="857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14348" y="2071678"/>
            <a:ext cx="2286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函数重载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动态取值</a:t>
            </a:r>
            <a:endParaRPr lang="zh-CN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4000504"/>
            <a:ext cx="142875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$.</a:t>
            </a:r>
            <a:r>
              <a:rPr lang="en-US" altLang="zh-CN" dirty="0" err="1" smtClean="0"/>
              <a:t>attr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869697"/>
            <a:ext cx="6929454" cy="5988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3286116" y="4814886"/>
            <a:ext cx="2786250" cy="1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43072" y="5929330"/>
            <a:ext cx="2786250" cy="1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选择器</a:t>
            </a:r>
            <a:endParaRPr lang="en-US" altLang="zh-CN" dirty="0" smtClean="0"/>
          </a:p>
          <a:p>
            <a:r>
              <a:rPr lang="zh-CN" altLang="en-US" dirty="0" smtClean="0"/>
              <a:t>属性、</a:t>
            </a:r>
            <a:r>
              <a:rPr lang="en-US" altLang="zh-CN" dirty="0" smtClean="0"/>
              <a:t>CSS</a:t>
            </a:r>
          </a:p>
          <a:p>
            <a:r>
              <a:rPr lang="zh-CN" altLang="en-US" dirty="0" smtClean="0"/>
              <a:t>操作</a:t>
            </a:r>
            <a:endParaRPr lang="en-US" altLang="zh-CN" dirty="0" smtClean="0"/>
          </a:p>
          <a:p>
            <a:r>
              <a:rPr lang="zh-CN" altLang="en-US" dirty="0" smtClean="0"/>
              <a:t>遍历</a:t>
            </a:r>
            <a:endParaRPr lang="en-US" altLang="zh-CN" dirty="0" smtClean="0"/>
          </a:p>
          <a:p>
            <a:r>
              <a:rPr lang="zh-CN" altLang="en-US" dirty="0" smtClean="0"/>
              <a:t>事件</a:t>
            </a:r>
            <a:endParaRPr lang="en-US" altLang="zh-CN" dirty="0" smtClean="0"/>
          </a:p>
          <a:p>
            <a:r>
              <a:rPr lang="zh-CN" altLang="en-US" dirty="0" smtClean="0"/>
              <a:t>效果（动画）</a:t>
            </a:r>
            <a:endParaRPr lang="en-US" altLang="zh-CN" dirty="0" smtClean="0"/>
          </a:p>
          <a:p>
            <a:r>
              <a:rPr lang="zh-CN" altLang="en-US" dirty="0" smtClean="0"/>
              <a:t>异步请求</a:t>
            </a:r>
            <a:endParaRPr lang="en-US" altLang="zh-CN" dirty="0" smtClean="0"/>
          </a:p>
          <a:p>
            <a:r>
              <a:rPr lang="zh-CN" altLang="en-US" dirty="0" smtClean="0"/>
              <a:t>工具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设计框架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1357298"/>
            <a:ext cx="1209675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$.prop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6313" y="1404938"/>
            <a:ext cx="7191375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1928794" y="4071942"/>
            <a:ext cx="321471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643042" y="5072074"/>
            <a:ext cx="178595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hook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57686" y="0"/>
            <a:ext cx="4786314" cy="2746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0496" y="2024880"/>
            <a:ext cx="5143504" cy="483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428596" y="1714488"/>
            <a:ext cx="278608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i="1" dirty="0" smtClean="0"/>
              <a:t>钩子就是适配器原理，或者说是表驱动原理，用来优化判断逻辑</a:t>
            </a:r>
            <a:endParaRPr lang="en-US" altLang="zh-CN" i="1" dirty="0" smtClean="0"/>
          </a:p>
          <a:p>
            <a:endParaRPr lang="en-US" altLang="zh-CN" i="1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适配器这种模式对于扩展新功能非常有利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如果采用钩子处理的话，我们就省去了一大堆</a:t>
            </a:r>
            <a:r>
              <a:rPr lang="en-US" altLang="zh-CN" dirty="0" smtClean="0"/>
              <a:t>if else</a:t>
            </a:r>
            <a:r>
              <a:rPr lang="zh-CN" altLang="en-US" dirty="0" smtClean="0"/>
              <a:t>的分支判断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由于</a:t>
            </a:r>
            <a:r>
              <a:rPr lang="en-US" altLang="zh-CN" dirty="0" smtClean="0"/>
              <a:t>JS</a:t>
            </a:r>
            <a:r>
              <a:rPr lang="zh-CN" altLang="en-US" dirty="0" smtClean="0"/>
              <a:t>用对象做为表进行查找是比</a:t>
            </a:r>
            <a:r>
              <a:rPr lang="en-US" altLang="zh-CN" dirty="0" smtClean="0"/>
              <a:t>if</a:t>
            </a:r>
            <a:r>
              <a:rPr lang="zh-CN" altLang="en-US" dirty="0" smtClean="0"/>
              <a:t>条句与</a:t>
            </a:r>
            <a:r>
              <a:rPr lang="en-US" altLang="zh-CN" dirty="0" smtClean="0"/>
              <a:t>switch</a:t>
            </a:r>
            <a:r>
              <a:rPr lang="zh-CN" altLang="en-US" dirty="0" smtClean="0"/>
              <a:t>语句快很多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fix</a:t>
            </a:r>
            <a:endParaRPr lang="zh-CN" altLang="en-US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7554" y="1928802"/>
            <a:ext cx="249555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3357562"/>
            <a:ext cx="714375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$().</a:t>
            </a:r>
            <a:r>
              <a:rPr lang="en-US" altLang="zh-CN" dirty="0" err="1" smtClean="0"/>
              <a:t>val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97869" y="0"/>
            <a:ext cx="614613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4429124" y="3357562"/>
            <a:ext cx="1500198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0034" y="1714488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特殊属性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$().</a:t>
            </a:r>
            <a:r>
              <a:rPr lang="en-US" altLang="zh-CN" dirty="0" err="1" smtClean="0"/>
              <a:t>val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3" y="1571612"/>
            <a:ext cx="9155411" cy="528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1285852" y="5857892"/>
            <a:ext cx="171451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$.</a:t>
            </a:r>
            <a:r>
              <a:rPr lang="en-US" altLang="zh-CN" dirty="0" err="1" smtClean="0"/>
              <a:t>val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7483" y="0"/>
            <a:ext cx="650651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3929058" y="3214686"/>
            <a:ext cx="5214974" cy="1285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$().</a:t>
            </a:r>
            <a:r>
              <a:rPr lang="en-US" altLang="zh-CN" dirty="0" err="1" smtClean="0"/>
              <a:t>addClass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55029" y="1142984"/>
            <a:ext cx="6088971" cy="571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4929190" y="4714884"/>
            <a:ext cx="142876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714876" y="5857892"/>
            <a:ext cx="285752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14348" y="1857364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多值属性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</a:t>
            </a:r>
            <a:r>
              <a:rPr lang="en-US" altLang="zh-CN" dirty="0" smtClean="0"/>
              <a:t>-$().text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285860"/>
            <a:ext cx="763905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3438525"/>
            <a:ext cx="7772400" cy="341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$().append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prepend</a:t>
            </a:r>
            <a:r>
              <a:rPr lang="en-US" altLang="zh-CN" dirty="0" smtClean="0"/>
              <a:t>…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174" y="1184706"/>
            <a:ext cx="6500826" cy="5673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domManip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16" y="1125493"/>
            <a:ext cx="5857884" cy="5732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3786182" y="3714752"/>
            <a:ext cx="535781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152896" y="6215082"/>
            <a:ext cx="2776558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总体架构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1571612"/>
            <a:ext cx="5962650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遍历</a:t>
            </a:r>
            <a:r>
              <a:rPr lang="en-US" altLang="zh-CN" dirty="0" smtClean="0"/>
              <a:t>-</a:t>
            </a:r>
            <a:r>
              <a:rPr lang="en-US" dirty="0" smtClean="0"/>
              <a:t>$(). parent</a:t>
            </a:r>
            <a:r>
              <a:rPr lang="zh-CN" altLang="en-US" dirty="0" smtClean="0"/>
              <a:t>、</a:t>
            </a:r>
            <a:r>
              <a:rPr lang="en-US" dirty="0" smtClean="0"/>
              <a:t>next…</a:t>
            </a:r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47286" y="1142985"/>
            <a:ext cx="4396714" cy="571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857364"/>
            <a:ext cx="4829443" cy="500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dir</a:t>
            </a:r>
            <a:r>
              <a:rPr lang="zh-CN" altLang="en-US" dirty="0" smtClean="0"/>
              <a:t>、</a:t>
            </a:r>
            <a:r>
              <a:rPr lang="en-US" dirty="0" smtClean="0"/>
              <a:t>sibling</a:t>
            </a:r>
            <a:r>
              <a:rPr lang="zh-CN" altLang="en-US" dirty="0" smtClean="0"/>
              <a:t>、</a:t>
            </a:r>
            <a:r>
              <a:rPr lang="en-US" dirty="0" smtClean="0"/>
              <a:t>sibling</a:t>
            </a:r>
            <a:r>
              <a:rPr lang="en-US" altLang="zh-CN" dirty="0" smtClean="0"/>
              <a:t>s</a:t>
            </a:r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357298"/>
            <a:ext cx="49434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1857364"/>
            <a:ext cx="355282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48" y="4143380"/>
            <a:ext cx="3895725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1428728" y="2071678"/>
            <a:ext cx="1500198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072198" y="2214554"/>
            <a:ext cx="1500198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572132" y="4643446"/>
            <a:ext cx="1500198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$().filter</a:t>
            </a:r>
            <a:endParaRPr lang="zh-CN" alt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38525" y="0"/>
            <a:ext cx="5705475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90925" y="1238250"/>
            <a:ext cx="5553075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4286248" y="5357826"/>
            <a:ext cx="4143404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5095881"/>
            <a:ext cx="4056078" cy="1762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事件</a:t>
            </a:r>
            <a:r>
              <a:rPr lang="en-US" altLang="zh-CN" dirty="0" smtClean="0"/>
              <a:t>-on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off</a:t>
            </a:r>
            <a:endParaRPr lang="zh-CN" altLang="en-US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43050"/>
            <a:ext cx="5095066" cy="52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832300"/>
            <a:ext cx="4572000" cy="602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>
          <a:xfrm>
            <a:off x="571472" y="6143644"/>
            <a:ext cx="3929090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786314" y="6286520"/>
            <a:ext cx="3929090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$.</a:t>
            </a:r>
            <a:r>
              <a:rPr lang="en-US" altLang="zh-CN" dirty="0" err="1" smtClean="0"/>
              <a:t>event.add</a:t>
            </a:r>
            <a:endParaRPr lang="zh-CN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643050"/>
            <a:ext cx="5405652" cy="52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5" y="-1"/>
            <a:ext cx="5429256" cy="497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857224" y="2285992"/>
            <a:ext cx="207170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929190" y="2786058"/>
            <a:ext cx="2928958" cy="714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43438" y="4714884"/>
            <a:ext cx="1643074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效果</a:t>
            </a:r>
            <a:r>
              <a:rPr lang="en-US" altLang="zh-CN" dirty="0" smtClean="0"/>
              <a:t>-$().</a:t>
            </a:r>
            <a:r>
              <a:rPr lang="en-US" dirty="0" smtClean="0"/>
              <a:t> animate</a:t>
            </a:r>
            <a:endParaRPr lang="zh-CN" alt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8775" y="1271588"/>
            <a:ext cx="588645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zh-CN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7075" y="1152525"/>
            <a:ext cx="5876925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$.each</a:t>
            </a:r>
            <a:r>
              <a:rPr lang="zh-CN" altLang="en-US" dirty="0" smtClean="0"/>
              <a:t>、</a:t>
            </a:r>
            <a:r>
              <a:rPr lang="en-US" altLang="zh-CN" dirty="0" smtClean="0"/>
              <a:t>$.map</a:t>
            </a:r>
            <a:endParaRPr lang="zh-CN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57298"/>
            <a:ext cx="6057900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2" y="3632618"/>
            <a:ext cx="3571868" cy="3225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6858016" y="428604"/>
            <a:ext cx="16898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迭代器模式</a:t>
            </a:r>
            <a:endParaRPr lang="en-US" altLang="zh-CN" dirty="0" smtClean="0"/>
          </a:p>
          <a:p>
            <a:r>
              <a:rPr lang="en-US" altLang="zh-CN" dirty="0" err="1" smtClean="0"/>
              <a:t>Array.forEach</a:t>
            </a:r>
            <a:endParaRPr lang="en-US" altLang="zh-CN" dirty="0" smtClean="0"/>
          </a:p>
          <a:p>
            <a:r>
              <a:rPr lang="en-US" altLang="zh-CN" dirty="0" smtClean="0"/>
              <a:t>Array.map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善用正则表达式</a:t>
            </a:r>
            <a:r>
              <a:rPr lang="en-US" altLang="zh-CN" dirty="0" smtClean="0"/>
              <a:t>-</a:t>
            </a:r>
            <a:r>
              <a:rPr lang="zh-CN" altLang="en-US" dirty="0" smtClean="0"/>
              <a:t>涉及字符串处理</a:t>
            </a:r>
            <a:endParaRPr lang="en-US" altLang="zh-CN" dirty="0" smtClean="0"/>
          </a:p>
          <a:p>
            <a:r>
              <a:rPr lang="zh-CN" altLang="en-US" dirty="0" smtClean="0"/>
              <a:t>声明变量、判断时用换行增强可读性</a:t>
            </a:r>
            <a:endParaRPr lang="en-US" altLang="zh-CN" dirty="0" smtClean="0"/>
          </a:p>
          <a:p>
            <a:r>
              <a:rPr lang="zh-CN" altLang="en-US" b="1" dirty="0" smtClean="0"/>
              <a:t>多重短路表达式</a:t>
            </a:r>
            <a:endParaRPr lang="en-US" altLang="zh-CN" dirty="0" smtClean="0"/>
          </a:p>
          <a:p>
            <a:r>
              <a:rPr lang="en-US" altLang="zh-CN" b="1" dirty="0" smtClean="0"/>
              <a:t>Hook</a:t>
            </a:r>
          </a:p>
          <a:p>
            <a:r>
              <a:rPr lang="zh-CN" altLang="en-US" b="1" dirty="0" smtClean="0"/>
              <a:t>链式调用</a:t>
            </a:r>
            <a:endParaRPr lang="en-US" altLang="zh-CN" b="1" dirty="0" smtClean="0"/>
          </a:p>
          <a:p>
            <a:endParaRPr lang="zh-CN" altLang="en-US" b="1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优秀的编码技巧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善用正则表达式</a:t>
            </a:r>
            <a:r>
              <a:rPr lang="en-US" altLang="zh-CN" dirty="0" smtClean="0"/>
              <a:t>-</a:t>
            </a:r>
            <a:r>
              <a:rPr lang="zh-CN" altLang="en-US" dirty="0" smtClean="0"/>
              <a:t>涉及字符串处理</a:t>
            </a:r>
            <a:endParaRPr lang="zh-CN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8425" y="2733675"/>
            <a:ext cx="386715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$</a:t>
            </a:r>
          </a:p>
          <a:p>
            <a:r>
              <a:rPr lang="en-US" altLang="zh-CN" dirty="0" smtClean="0"/>
              <a:t>$.each</a:t>
            </a:r>
          </a:p>
          <a:p>
            <a:r>
              <a:rPr lang="en-US" altLang="zh-CN" dirty="0" smtClean="0"/>
              <a:t>$.extend</a:t>
            </a:r>
          </a:p>
          <a:p>
            <a:r>
              <a:rPr lang="en-US" altLang="zh-CN" dirty="0" smtClean="0"/>
              <a:t>$().</a:t>
            </a:r>
            <a:r>
              <a:rPr lang="en-US" altLang="zh-CN" dirty="0" err="1" smtClean="0"/>
              <a:t>attr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$().append()</a:t>
            </a:r>
          </a:p>
          <a:p>
            <a:r>
              <a:rPr lang="en-US" altLang="zh-CN" dirty="0" smtClean="0"/>
              <a:t>$().parent()</a:t>
            </a:r>
          </a:p>
          <a:p>
            <a:r>
              <a:rPr lang="en-US" altLang="zh-CN" dirty="0" smtClean="0"/>
              <a:t>$().on()</a:t>
            </a:r>
          </a:p>
          <a:p>
            <a:r>
              <a:rPr lang="en-US" altLang="zh-CN" dirty="0" smtClean="0"/>
              <a:t>$().animate()</a:t>
            </a:r>
          </a:p>
          <a:p>
            <a:r>
              <a:rPr lang="en-US" altLang="zh-CN" dirty="0" smtClean="0"/>
              <a:t>$.</a:t>
            </a:r>
            <a:r>
              <a:rPr lang="en-US" altLang="zh-CN" dirty="0" err="1" smtClean="0"/>
              <a:t>ajax</a:t>
            </a:r>
            <a:r>
              <a:rPr lang="en-US" altLang="zh-CN" dirty="0" smtClean="0"/>
              <a:t>()</a:t>
            </a:r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核心</a:t>
            </a:r>
            <a:r>
              <a:rPr lang="en-US" altLang="zh-CN" dirty="0" err="1" smtClean="0"/>
              <a:t>api</a:t>
            </a:r>
            <a:r>
              <a:rPr lang="zh-CN" altLang="en-US" dirty="0" smtClean="0"/>
              <a:t>原理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声明变量、判断时用换行增强可读性</a:t>
            </a:r>
            <a:endParaRPr lang="zh-CN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8775" y="1743075"/>
            <a:ext cx="588645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多重短路表达式</a:t>
            </a:r>
            <a:endParaRPr lang="zh-CN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3075" y="2609850"/>
            <a:ext cx="565785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编写更好的</a:t>
            </a:r>
            <a:r>
              <a:rPr lang="en-US" altLang="zh-CN" dirty="0" err="1" smtClean="0"/>
              <a:t>jQuery</a:t>
            </a:r>
            <a:r>
              <a:rPr lang="zh-CN" altLang="en-US" dirty="0" smtClean="0"/>
              <a:t>代码的建议</a:t>
            </a:r>
          </a:p>
          <a:p>
            <a:pPr>
              <a:buNone/>
            </a:pPr>
            <a:r>
              <a:rPr lang="en-US" altLang="zh-CN" dirty="0" smtClean="0">
                <a:hlinkClick r:id="rId2"/>
              </a:rPr>
              <a:t>http://blog.jobbole.com/52770/</a:t>
            </a:r>
            <a:endParaRPr lang="en-US" altLang="zh-CN" dirty="0" smtClean="0"/>
          </a:p>
          <a:p>
            <a:r>
              <a:rPr lang="en-US" altLang="zh-CN" dirty="0" smtClean="0"/>
              <a:t>50</a:t>
            </a:r>
            <a:r>
              <a:rPr lang="zh-CN" altLang="en-US" dirty="0" smtClean="0"/>
              <a:t>个</a:t>
            </a:r>
            <a:r>
              <a:rPr lang="en-US" altLang="zh-CN" dirty="0" err="1" smtClean="0"/>
              <a:t>jQuery</a:t>
            </a:r>
            <a:r>
              <a:rPr lang="zh-CN" altLang="en-US" dirty="0" smtClean="0"/>
              <a:t>代码段帮你成为更出色的</a:t>
            </a:r>
            <a:r>
              <a:rPr lang="en-US" altLang="zh-CN" dirty="0" smtClean="0"/>
              <a:t>JS</a:t>
            </a:r>
            <a:r>
              <a:rPr lang="zh-CN" altLang="en-US" dirty="0" smtClean="0"/>
              <a:t>开发者</a:t>
            </a:r>
            <a:r>
              <a:rPr lang="en-US" altLang="zh-CN" dirty="0" smtClean="0">
                <a:hlinkClick r:id="rId3"/>
              </a:rPr>
              <a:t>http://blog.jobbole.com/18513/</a:t>
            </a:r>
            <a:endParaRPr lang="en-US" altLang="zh-CN" dirty="0" smtClean="0"/>
          </a:p>
          <a:p>
            <a:r>
              <a:rPr lang="zh-CN" altLang="en-US" dirty="0" smtClean="0"/>
              <a:t>了解</a:t>
            </a:r>
            <a:r>
              <a:rPr lang="en-US" altLang="zh-CN" dirty="0" err="1" smtClean="0"/>
              <a:t>jQuery</a:t>
            </a:r>
            <a:r>
              <a:rPr lang="zh-CN" altLang="en-US" dirty="0" smtClean="0"/>
              <a:t>技巧来提高你的代码</a:t>
            </a:r>
            <a:r>
              <a:rPr lang="en-US" altLang="zh-CN" dirty="0" smtClean="0"/>
              <a:t>http://blog.bingo929.com/jquery-javascript-tips-to-improve-code.html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jQuery</a:t>
            </a:r>
            <a:r>
              <a:rPr lang="zh-CN" altLang="en-US" dirty="0" smtClean="0"/>
              <a:t>使用编码技巧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缓存变量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3513" y="2219325"/>
            <a:ext cx="6276975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使用匈牙利命名法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7338" y="2233613"/>
            <a:ext cx="6029325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请使用’</a:t>
            </a:r>
            <a:r>
              <a:rPr lang="en-US" b="1" dirty="0" smtClean="0"/>
              <a:t>On’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8763" y="1300163"/>
            <a:ext cx="6086475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链式操作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0663" y="1924050"/>
            <a:ext cx="6162675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维持代码的可读性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1150" y="1881188"/>
            <a:ext cx="5981700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繁重的操作中分离元素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357298"/>
            <a:ext cx="6296025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《JavaScript </a:t>
            </a:r>
            <a:r>
              <a:rPr lang="zh-CN" altLang="en-US" dirty="0" smtClean="0"/>
              <a:t>忍者秘籍</a:t>
            </a:r>
            <a:r>
              <a:rPr lang="en-US" altLang="zh-CN" dirty="0" smtClean="0"/>
              <a:t>》</a:t>
            </a:r>
          </a:p>
          <a:p>
            <a:r>
              <a:rPr lang="en-US" altLang="zh-CN" dirty="0" smtClean="0"/>
              <a:t>《JavaScript </a:t>
            </a:r>
            <a:r>
              <a:rPr lang="zh-CN" altLang="en-US" dirty="0" smtClean="0"/>
              <a:t>设计模式</a:t>
            </a:r>
            <a:r>
              <a:rPr lang="en-US" altLang="zh-CN" dirty="0" smtClean="0"/>
              <a:t>》</a:t>
            </a:r>
            <a:r>
              <a:rPr lang="zh-CN" altLang="en-US" dirty="0" smtClean="0"/>
              <a:t>涉及</a:t>
            </a:r>
            <a:r>
              <a:rPr lang="en-US" altLang="zh-CN" dirty="0" err="1" smtClean="0"/>
              <a:t>jQuery</a:t>
            </a:r>
            <a:r>
              <a:rPr lang="zh-CN" altLang="en-US" dirty="0" smtClean="0"/>
              <a:t>的部分</a:t>
            </a:r>
            <a:endParaRPr lang="en-US" altLang="zh-CN" dirty="0" smtClean="0"/>
          </a:p>
          <a:p>
            <a:r>
              <a:rPr lang="en-US" altLang="zh-CN" dirty="0" smtClean="0"/>
              <a:t>http://www.cnblogs.com/coco1s/p/5261646.html</a:t>
            </a:r>
            <a:r>
              <a:rPr lang="en-US" altLang="zh-CN" b="1" dirty="0" smtClean="0">
                <a:hlinkClick r:id="rId2"/>
              </a:rPr>
              <a:t>【</a:t>
            </a:r>
            <a:r>
              <a:rPr lang="zh-CN" altLang="en-US" b="1" dirty="0" smtClean="0">
                <a:hlinkClick r:id="rId2"/>
              </a:rPr>
              <a:t>深入浅出</a:t>
            </a:r>
            <a:r>
              <a:rPr lang="en-US" altLang="zh-CN" b="1" dirty="0" err="1" smtClean="0">
                <a:hlinkClick r:id="rId2"/>
              </a:rPr>
              <a:t>jQuery</a:t>
            </a:r>
            <a:r>
              <a:rPr lang="en-US" altLang="zh-CN" b="1" dirty="0" smtClean="0">
                <a:hlinkClick r:id="rId2"/>
              </a:rPr>
              <a:t>】</a:t>
            </a:r>
            <a:r>
              <a:rPr lang="zh-CN" altLang="en-US" b="1" dirty="0" smtClean="0">
                <a:hlinkClick r:id="rId2"/>
              </a:rPr>
              <a:t>源码浅析</a:t>
            </a:r>
            <a:r>
              <a:rPr lang="en-US" altLang="zh-CN" b="1" dirty="0" smtClean="0">
                <a:hlinkClick r:id="rId2"/>
              </a:rPr>
              <a:t>--</a:t>
            </a:r>
            <a:r>
              <a:rPr lang="zh-CN" altLang="en-US" b="1" dirty="0" smtClean="0">
                <a:hlinkClick r:id="rId2"/>
              </a:rPr>
              <a:t>整体架构</a:t>
            </a:r>
            <a:endParaRPr lang="zh-CN" altLang="en-US" dirty="0" smtClean="0"/>
          </a:p>
          <a:p>
            <a:r>
              <a:rPr lang="en-US" altLang="zh-CN" dirty="0" smtClean="0"/>
              <a:t>http://www.cnblogs.com/aaronjs/p/3279314.html</a:t>
            </a:r>
            <a:r>
              <a:rPr lang="en-US" b="1" dirty="0" smtClean="0">
                <a:hlinkClick r:id="rId3"/>
              </a:rPr>
              <a:t>jQuery</a:t>
            </a:r>
            <a:r>
              <a:rPr lang="zh-CN" altLang="en-US" b="1" dirty="0" smtClean="0">
                <a:hlinkClick r:id="rId3"/>
              </a:rPr>
              <a:t>源码分析系列</a:t>
            </a:r>
            <a:endParaRPr lang="zh-CN" altLang="en-US" b="1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参考资料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抽象思路</a:t>
            </a:r>
            <a:r>
              <a:rPr lang="en-US" altLang="zh-CN" dirty="0" smtClean="0"/>
              <a:t>-</a:t>
            </a:r>
            <a:r>
              <a:rPr lang="zh-CN" altLang="en-US" dirty="0" smtClean="0"/>
              <a:t>包装</a:t>
            </a:r>
            <a:endParaRPr lang="zh-CN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1428736"/>
            <a:ext cx="5655200" cy="4719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3428992" y="1285860"/>
            <a:ext cx="3857652" cy="2214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抽象思路</a:t>
            </a:r>
            <a:r>
              <a:rPr lang="en-US" altLang="zh-CN" dirty="0" smtClean="0"/>
              <a:t>-</a:t>
            </a:r>
            <a:r>
              <a:rPr lang="zh-CN" altLang="en-US" dirty="0" smtClean="0"/>
              <a:t>包装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/>
          </p:cNvGraphicFramePr>
          <p:nvPr/>
        </p:nvGraphicFramePr>
        <p:xfrm>
          <a:off x="428596" y="2138641"/>
          <a:ext cx="8429683" cy="2643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322"/>
                <a:gridCol w="1857388"/>
                <a:gridCol w="1428760"/>
                <a:gridCol w="1785950"/>
                <a:gridCol w="2000263"/>
              </a:tblGrid>
              <a:tr h="325206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0188" marR="80188" marT="40094" marB="40094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0188" marR="80188" marT="40094" marB="40094"/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80188" marR="80188" marT="40094" marB="40094"/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80188" marR="80188" marT="40094" marB="40094"/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80188" marR="80188" marT="40094" marB="40094"/>
                </a:tc>
              </a:tr>
              <a:tr h="566376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0188" marR="80188" marT="40094" marB="40094"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solidFill>
                          <a:srgbClr val="00B050"/>
                        </a:solidFill>
                      </a:endParaRPr>
                    </a:p>
                  </a:txBody>
                  <a:tcPr marL="80188" marR="80188" marT="40094" marB="4009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Document</a:t>
                      </a:r>
                      <a:endParaRPr lang="zh-CN" altLang="en-US" sz="1600" dirty="0" smtClean="0"/>
                    </a:p>
                  </a:txBody>
                  <a:tcPr marL="80188" marR="80188" marT="40094" marB="40094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>
                          <a:solidFill>
                            <a:srgbClr val="00B050"/>
                          </a:solidFill>
                        </a:rPr>
                        <a:t>$.</a:t>
                      </a:r>
                      <a:r>
                        <a:rPr lang="en-US" altLang="zh-CN" sz="1900" dirty="0" err="1" smtClean="0">
                          <a:solidFill>
                            <a:srgbClr val="00B050"/>
                          </a:solidFill>
                        </a:rPr>
                        <a:t>makeArray</a:t>
                      </a:r>
                      <a:endParaRPr lang="zh-CN" altLang="en-US" sz="1900" dirty="0">
                        <a:solidFill>
                          <a:srgbClr val="00B050"/>
                        </a:solidFill>
                      </a:endParaRPr>
                    </a:p>
                  </a:txBody>
                  <a:tcPr marL="80188" marR="80188" marT="40094" marB="4009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$[0]=document</a:t>
                      </a:r>
                      <a:endParaRPr lang="zh-CN" altLang="en-US" sz="1600" dirty="0"/>
                    </a:p>
                  </a:txBody>
                  <a:tcPr marL="80188" marR="80188" marT="40094" marB="40094"/>
                </a:tc>
              </a:tr>
              <a:tr h="5663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 smtClean="0"/>
                        <a:t>htmlString</a:t>
                      </a:r>
                      <a:endParaRPr lang="zh-CN" altLang="en-US" sz="1600" dirty="0" smtClean="0"/>
                    </a:p>
                  </a:txBody>
                  <a:tcPr marL="80188" marR="80188" marT="40094" marB="4009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 smtClean="0">
                          <a:solidFill>
                            <a:srgbClr val="00B050"/>
                          </a:solidFill>
                        </a:rPr>
                        <a:t>innerHTML</a:t>
                      </a:r>
                      <a:endParaRPr lang="en-US" altLang="zh-CN" sz="1600" dirty="0" smtClean="0">
                        <a:solidFill>
                          <a:srgbClr val="00B050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solidFill>
                            <a:srgbClr val="00B050"/>
                          </a:solidFill>
                        </a:rPr>
                        <a:t>$. </a:t>
                      </a:r>
                      <a:r>
                        <a:rPr lang="en-US" altLang="zh-CN" sz="1600" dirty="0" err="1" smtClean="0">
                          <a:solidFill>
                            <a:srgbClr val="00B050"/>
                          </a:solidFill>
                        </a:rPr>
                        <a:t>buildFragment</a:t>
                      </a:r>
                      <a:endParaRPr lang="zh-CN" altLang="en-US" sz="1600" dirty="0">
                        <a:solidFill>
                          <a:srgbClr val="00B050"/>
                        </a:solidFill>
                      </a:endParaRPr>
                    </a:p>
                  </a:txBody>
                  <a:tcPr marL="80188" marR="80188" marT="40094" marB="4009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node</a:t>
                      </a:r>
                      <a:endParaRPr lang="zh-CN" altLang="en-US" sz="1600" dirty="0"/>
                    </a:p>
                  </a:txBody>
                  <a:tcPr marL="80188" marR="80188" marT="40094" marB="40094"/>
                </a:tc>
                <a:tc>
                  <a:txBody>
                    <a:bodyPr/>
                    <a:lstStyle/>
                    <a:p>
                      <a:r>
                        <a:rPr lang="en-US" altLang="zh-CN" sz="1900" dirty="0" smtClean="0">
                          <a:solidFill>
                            <a:srgbClr val="00B050"/>
                          </a:solidFill>
                        </a:rPr>
                        <a:t>$.merge</a:t>
                      </a:r>
                      <a:endParaRPr lang="zh-CN" altLang="en-US" sz="1900" dirty="0">
                        <a:solidFill>
                          <a:srgbClr val="00B050"/>
                        </a:solidFill>
                      </a:endParaRPr>
                    </a:p>
                  </a:txBody>
                  <a:tcPr marL="80188" marR="80188" marT="40094" marB="4009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$[0]=</a:t>
                      </a:r>
                      <a:r>
                        <a:rPr lang="en-US" altLang="zh-CN" sz="1600" baseline="0" dirty="0" smtClean="0"/>
                        <a:t>node</a:t>
                      </a:r>
                      <a:endParaRPr lang="zh-CN" altLang="en-US" sz="1600" dirty="0"/>
                    </a:p>
                  </a:txBody>
                  <a:tcPr marL="80188" marR="80188" marT="40094" marB="40094"/>
                </a:tc>
              </a:tr>
              <a:tr h="566376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selector</a:t>
                      </a:r>
                      <a:endParaRPr lang="zh-CN" altLang="en-US" sz="1600" dirty="0"/>
                    </a:p>
                  </a:txBody>
                  <a:tcPr marL="80188" marR="80188" marT="40094" marB="4009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 smtClean="0">
                          <a:solidFill>
                            <a:srgbClr val="00B050"/>
                          </a:solidFill>
                        </a:rPr>
                        <a:t>getElementsBy</a:t>
                      </a:r>
                      <a:r>
                        <a:rPr lang="en-US" altLang="zh-CN" sz="1600" dirty="0" smtClean="0">
                          <a:solidFill>
                            <a:srgbClr val="00B050"/>
                          </a:solidFill>
                        </a:rPr>
                        <a:t>…</a:t>
                      </a:r>
                    </a:p>
                    <a:p>
                      <a:r>
                        <a:rPr lang="en-US" sz="1600" dirty="0" err="1" smtClean="0">
                          <a:solidFill>
                            <a:srgbClr val="00B050"/>
                          </a:solidFill>
                        </a:rPr>
                        <a:t>querySelectorAll</a:t>
                      </a:r>
                      <a:endParaRPr lang="en-US" altLang="zh-CN" sz="1600" dirty="0" smtClean="0">
                        <a:solidFill>
                          <a:srgbClr val="00B050"/>
                        </a:solidFill>
                      </a:endParaRPr>
                    </a:p>
                    <a:p>
                      <a:r>
                        <a:rPr lang="en-US" altLang="zh-CN" sz="1600" dirty="0" smtClean="0">
                          <a:solidFill>
                            <a:srgbClr val="00B050"/>
                          </a:solidFill>
                        </a:rPr>
                        <a:t>$.</a:t>
                      </a:r>
                      <a:r>
                        <a:rPr lang="en-US" altLang="zh-CN" sz="1600" dirty="0" err="1" smtClean="0">
                          <a:solidFill>
                            <a:srgbClr val="00B050"/>
                          </a:solidFill>
                        </a:rPr>
                        <a:t>fn.find</a:t>
                      </a:r>
                      <a:endParaRPr lang="zh-CN" altLang="en-US" sz="1600" dirty="0">
                        <a:solidFill>
                          <a:srgbClr val="00B050"/>
                        </a:solidFill>
                      </a:endParaRPr>
                    </a:p>
                  </a:txBody>
                  <a:tcPr marL="80188" marR="80188" marT="40094" marB="4009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nodes</a:t>
                      </a:r>
                      <a:endParaRPr lang="zh-CN" altLang="en-US" sz="1600" dirty="0"/>
                    </a:p>
                  </a:txBody>
                  <a:tcPr marL="80188" marR="80188" marT="40094" marB="40094"/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80188" marR="80188" marT="40094" marB="4009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$[]=nodes </a:t>
                      </a:r>
                      <a:endParaRPr lang="zh-CN" altLang="en-US" sz="1600" dirty="0"/>
                    </a:p>
                  </a:txBody>
                  <a:tcPr marL="80188" marR="80188" marT="40094" marB="40094"/>
                </a:tc>
              </a:tr>
              <a:tr h="371901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0188" marR="80188" marT="40094" marB="40094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0188" marR="80188" marT="40094" marB="4009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nodeList</a:t>
                      </a:r>
                      <a:endParaRPr lang="zh-CN" altLang="en-US" sz="1600" dirty="0"/>
                    </a:p>
                  </a:txBody>
                  <a:tcPr marL="80188" marR="80188" marT="40094" marB="40094"/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80188" marR="80188" marT="40094" marB="4009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$[0]=nodes</a:t>
                      </a:r>
                      <a:endParaRPr lang="zh-CN" altLang="en-US" sz="1600" dirty="0"/>
                    </a:p>
                  </a:txBody>
                  <a:tcPr marL="80188" marR="80188" marT="40094" marB="40094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生成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节点包装后</a:t>
            </a:r>
            <a:r>
              <a:rPr lang="en-US" altLang="zh-CN" dirty="0" smtClean="0"/>
              <a:t>return</a:t>
            </a:r>
            <a:r>
              <a:rPr lang="zh-CN" altLang="en-US" dirty="0" smtClean="0"/>
              <a:t>，</a:t>
            </a:r>
            <a:r>
              <a:rPr lang="en-US" altLang="zh-CN" sz="2400" dirty="0" smtClean="0"/>
              <a:t> $.</a:t>
            </a:r>
            <a:r>
              <a:rPr lang="en-US" altLang="zh-CN" sz="2400" dirty="0" err="1" smtClean="0"/>
              <a:t>makeArray</a:t>
            </a:r>
            <a:r>
              <a:rPr lang="en-US" altLang="zh-CN" sz="2400" dirty="0" smtClean="0"/>
              <a:t>-$.merge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Html</a:t>
            </a:r>
            <a:r>
              <a:rPr lang="zh-CN" altLang="en-US" dirty="0" smtClean="0"/>
              <a:t>转换为节点包装</a:t>
            </a:r>
            <a:r>
              <a:rPr lang="en-US" altLang="zh-CN" dirty="0" smtClean="0"/>
              <a:t>return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$.</a:t>
            </a:r>
            <a:r>
              <a:rPr lang="en-US" altLang="zh-CN" dirty="0" err="1" smtClean="0"/>
              <a:t>parseHTML-buildFragment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选择器转换为节点后包装</a:t>
            </a:r>
            <a:r>
              <a:rPr lang="en-US" altLang="zh-CN" dirty="0" smtClean="0"/>
              <a:t>return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$.</a:t>
            </a:r>
            <a:r>
              <a:rPr lang="en-US" altLang="zh-CN" dirty="0" err="1" smtClean="0"/>
              <a:t>prototype.find</a:t>
            </a:r>
            <a:r>
              <a:rPr lang="en-US" altLang="zh-CN" dirty="0" smtClean="0"/>
              <a:t>-Sizzle</a:t>
            </a:r>
          </a:p>
          <a:p>
            <a:r>
              <a:rPr lang="zh-CN" altLang="en-US" dirty="0" smtClean="0"/>
              <a:t>操作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设置后</a:t>
            </a:r>
            <a:r>
              <a:rPr lang="en-US" altLang="zh-CN" dirty="0" smtClean="0"/>
              <a:t>return this</a:t>
            </a:r>
          </a:p>
          <a:p>
            <a:pPr lvl="1"/>
            <a:r>
              <a:rPr lang="zh-CN" altLang="en-US" dirty="0" smtClean="0"/>
              <a:t>遍历时</a:t>
            </a:r>
            <a:r>
              <a:rPr lang="en-US" altLang="zh-CN" dirty="0" smtClean="0"/>
              <a:t>return </a:t>
            </a:r>
            <a:r>
              <a:rPr lang="en-US" altLang="zh-CN" dirty="0" err="1" smtClean="0"/>
              <a:t>jQuery</a:t>
            </a:r>
            <a:r>
              <a:rPr lang="zh-CN" altLang="en-US" dirty="0" smtClean="0"/>
              <a:t>包装对象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链式调用</a:t>
            </a:r>
            <a:r>
              <a:rPr lang="en-US" altLang="zh-CN" dirty="0" smtClean="0"/>
              <a:t>-</a:t>
            </a:r>
            <a:r>
              <a:rPr lang="zh-CN" altLang="en-US" dirty="0" smtClean="0"/>
              <a:t>生成、操作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286256"/>
            <a:ext cx="8229600" cy="183990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工厂模式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代码结构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76525" y="1357298"/>
            <a:ext cx="6467475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14694</TotalTime>
  <Words>457</Words>
  <Application>Microsoft Office PowerPoint</Application>
  <PresentationFormat>全屏显示(4:3)</PresentationFormat>
  <Paragraphs>137</Paragraphs>
  <Slides>59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0" baseType="lpstr">
      <vt:lpstr>聚合</vt:lpstr>
      <vt:lpstr>jQuery源码鉴赏</vt:lpstr>
      <vt:lpstr>幻灯片 2</vt:lpstr>
      <vt:lpstr>设计框架</vt:lpstr>
      <vt:lpstr>总体架构</vt:lpstr>
      <vt:lpstr>核心api原理</vt:lpstr>
      <vt:lpstr>抽象思路-包装</vt:lpstr>
      <vt:lpstr>抽象思路-包装</vt:lpstr>
      <vt:lpstr>链式调用-生成、操作</vt:lpstr>
      <vt:lpstr>代码结构</vt:lpstr>
      <vt:lpstr>入口模块</vt:lpstr>
      <vt:lpstr>Fn.init</vt:lpstr>
      <vt:lpstr>string</vt:lpstr>
      <vt:lpstr>Fn.init</vt:lpstr>
      <vt:lpstr>$.makeArray-$.merge</vt:lpstr>
      <vt:lpstr>$.buildFragment-$.clean</vt:lpstr>
      <vt:lpstr>wrapMap</vt:lpstr>
      <vt:lpstr>$.prototype.find-Sizzle</vt:lpstr>
      <vt:lpstr>$.prototype.find-Sizzle</vt:lpstr>
      <vt:lpstr>$.prototype.find-Sizzle</vt:lpstr>
      <vt:lpstr>$.prototype.find-Sizzle</vt:lpstr>
      <vt:lpstr>Sizzle- chunker</vt:lpstr>
      <vt:lpstr>幻灯片 22</vt:lpstr>
      <vt:lpstr>幻灯片 23</vt:lpstr>
      <vt:lpstr>$.prototype.find-Sizzle</vt:lpstr>
      <vt:lpstr>select</vt:lpstr>
      <vt:lpstr>Expr</vt:lpstr>
      <vt:lpstr>属性-$().attr、prop</vt:lpstr>
      <vt:lpstr>access</vt:lpstr>
      <vt:lpstr>$.attr</vt:lpstr>
      <vt:lpstr>$.prop</vt:lpstr>
      <vt:lpstr>hook</vt:lpstr>
      <vt:lpstr>fix</vt:lpstr>
      <vt:lpstr>$().val</vt:lpstr>
      <vt:lpstr>$().val</vt:lpstr>
      <vt:lpstr>$.val</vt:lpstr>
      <vt:lpstr>$().addClass</vt:lpstr>
      <vt:lpstr>操作-$().text</vt:lpstr>
      <vt:lpstr>$().append、prepend…</vt:lpstr>
      <vt:lpstr>domManip</vt:lpstr>
      <vt:lpstr>遍历-$(). parent、next…</vt:lpstr>
      <vt:lpstr>dir、sibling、siblings</vt:lpstr>
      <vt:lpstr>$().filter</vt:lpstr>
      <vt:lpstr>事件-on、off</vt:lpstr>
      <vt:lpstr>$.event.add</vt:lpstr>
      <vt:lpstr>效果-$(). animate</vt:lpstr>
      <vt:lpstr>Ajax</vt:lpstr>
      <vt:lpstr>$.each、$.map</vt:lpstr>
      <vt:lpstr>优秀的编码技巧</vt:lpstr>
      <vt:lpstr>善用正则表达式-涉及字符串处理</vt:lpstr>
      <vt:lpstr>声明变量、判断时用换行增强可读性</vt:lpstr>
      <vt:lpstr>多重短路表达式</vt:lpstr>
      <vt:lpstr>jQuery使用编码技巧</vt:lpstr>
      <vt:lpstr>缓存变量</vt:lpstr>
      <vt:lpstr>使用匈牙利命名法</vt:lpstr>
      <vt:lpstr>请使用’On’</vt:lpstr>
      <vt:lpstr>链式操作</vt:lpstr>
      <vt:lpstr>维持代码的可读性</vt:lpstr>
      <vt:lpstr>繁重的操作中分离元素</vt:lpstr>
      <vt:lpstr>参考资料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jQuery源码鉴赏</dc:title>
  <dc:creator>TongZhang</dc:creator>
  <cp:lastModifiedBy>TongZhang</cp:lastModifiedBy>
  <cp:revision>744</cp:revision>
  <dcterms:created xsi:type="dcterms:W3CDTF">2016-09-12T08:02:43Z</dcterms:created>
  <dcterms:modified xsi:type="dcterms:W3CDTF">2016-10-28T11:27:55Z</dcterms:modified>
</cp:coreProperties>
</file>